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Lst>
  <p:sldSz cx="49377600" cy="329184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55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79" autoAdjust="0"/>
    <p:restoredTop sz="94660"/>
  </p:normalViewPr>
  <p:slideViewPr>
    <p:cSldViewPr>
      <p:cViewPr>
        <p:scale>
          <a:sx n="25" d="100"/>
          <a:sy n="25" d="100"/>
        </p:scale>
        <p:origin x="1795" y="110"/>
      </p:cViewPr>
      <p:guideLst>
        <p:guide orient="horz" pos="10368"/>
        <p:guide pos="155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3408641" y="5615669"/>
            <a:ext cx="26000109"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880363" y="2560322"/>
            <a:ext cx="33235450"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880360" y="18450566"/>
            <a:ext cx="2675295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2B171B-4AA7-44CE-AA86-B2A522F311DA}"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1300674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80363" y="21579840"/>
            <a:ext cx="3539628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880360" y="2560320"/>
            <a:ext cx="4361688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Click icon to add picture</a:t>
            </a:r>
            <a:endParaRPr lang="en-US" dirty="0"/>
          </a:p>
        </p:txBody>
      </p:sp>
      <p:sp>
        <p:nvSpPr>
          <p:cNvPr id="9" name="Text Placeholder 9"/>
          <p:cNvSpPr>
            <a:spLocks noGrp="1"/>
          </p:cNvSpPr>
          <p:nvPr>
            <p:ph type="body" sz="quarter" idx="14"/>
          </p:nvPr>
        </p:nvSpPr>
        <p:spPr>
          <a:xfrm>
            <a:off x="4114811" y="18450562"/>
            <a:ext cx="39319193"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032B171B-4AA7-44CE-AA86-B2A522F311DA}" type="datetimeFigureOut">
              <a:rPr lang="en-US" smtClean="0"/>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4148135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880360" y="2560320"/>
            <a:ext cx="4361688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880360" y="19751040"/>
            <a:ext cx="34471181"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2B171B-4AA7-44CE-AA86-B2A522F311DA}"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1988980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23931" y="2560320"/>
            <a:ext cx="37042850"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760723" y="16459200"/>
            <a:ext cx="3457332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880363" y="20645136"/>
            <a:ext cx="34464749"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2B171B-4AA7-44CE-AA86-B2A522F311DA}"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2BC631-2A0C-4449-8864-81781CFCD92A}" type="slidenum">
              <a:rPr lang="en-US" smtClean="0"/>
              <a:t>‹#›</a:t>
            </a:fld>
            <a:endParaRPr lang="en-US"/>
          </a:p>
        </p:txBody>
      </p:sp>
      <p:sp>
        <p:nvSpPr>
          <p:cNvPr id="14" name="TextBox 13"/>
          <p:cNvSpPr txBox="1"/>
          <p:nvPr/>
        </p:nvSpPr>
        <p:spPr>
          <a:xfrm>
            <a:off x="1234443" y="3410995"/>
            <a:ext cx="2469523"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41559483" y="13289285"/>
            <a:ext cx="2469523"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2631896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880363" y="16459200"/>
            <a:ext cx="34464749"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880360" y="24638307"/>
            <a:ext cx="34471181"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2B171B-4AA7-44CE-AA86-B2A522F311DA}"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3073805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623934" y="2560320"/>
            <a:ext cx="37042844"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880363" y="18653760"/>
            <a:ext cx="34464749"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880360" y="23774400"/>
            <a:ext cx="34464744"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2B171B-4AA7-44CE-AA86-B2A522F311DA}"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2BC631-2A0C-4449-8864-81781CFCD92A}" type="slidenum">
              <a:rPr lang="en-US" smtClean="0"/>
              <a:t>‹#›</a:t>
            </a:fld>
            <a:endParaRPr lang="en-US"/>
          </a:p>
        </p:txBody>
      </p:sp>
      <p:sp>
        <p:nvSpPr>
          <p:cNvPr id="14" name="TextBox 13"/>
          <p:cNvSpPr txBox="1"/>
          <p:nvPr/>
        </p:nvSpPr>
        <p:spPr>
          <a:xfrm>
            <a:off x="1234443" y="3410995"/>
            <a:ext cx="2469523"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41559483" y="13289285"/>
            <a:ext cx="2469523"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2720064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880360" y="2560320"/>
            <a:ext cx="40638553"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880363" y="18856963"/>
            <a:ext cx="34464749"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880360" y="22880330"/>
            <a:ext cx="34464744"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2B171B-4AA7-44CE-AA86-B2A522F311DA}"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3748848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880363" y="21579840"/>
            <a:ext cx="3539628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880363" y="2560325"/>
            <a:ext cx="3539628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2B171B-4AA7-44CE-AA86-B2A522F311DA}"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459816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458592" y="2560320"/>
            <a:ext cx="11038648"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880360" y="2560320"/>
            <a:ext cx="31590065"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2B171B-4AA7-44CE-AA86-B2A522F311DA}"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321576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80363" y="21579840"/>
            <a:ext cx="3539628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880363" y="2560320"/>
            <a:ext cx="3539628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2B171B-4AA7-44CE-AA86-B2A522F311DA}"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4099241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0360" y="9509757"/>
            <a:ext cx="34573327"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880363" y="21539201"/>
            <a:ext cx="3457332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2B171B-4AA7-44CE-AA86-B2A522F311DA}"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914981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80363" y="21579840"/>
            <a:ext cx="3539628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880363" y="2560322"/>
            <a:ext cx="2132982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5176755" y="2560320"/>
            <a:ext cx="21320485"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2B171B-4AA7-44CE-AA86-B2A522F311DA}"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4146558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80363" y="21579840"/>
            <a:ext cx="3539628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4114806" y="2560320"/>
            <a:ext cx="20071076"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880357" y="5486402"/>
            <a:ext cx="2130552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6217089" y="2720342"/>
            <a:ext cx="2032587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5176758" y="5486400"/>
            <a:ext cx="21366207"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2B171B-4AA7-44CE-AA86-B2A522F311DA}" type="datetimeFigureOut">
              <a:rPr lang="en-US" smtClean="0"/>
              <a:t>3/10/2024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1641823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80363" y="21579840"/>
            <a:ext cx="3539628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2B171B-4AA7-44CE-AA86-B2A522F311DA}" type="datetimeFigureOut">
              <a:rPr lang="en-US" smtClean="0"/>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1271468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2B171B-4AA7-44CE-AA86-B2A522F311DA}" type="datetimeFigureOut">
              <a:rPr lang="en-US" smtClean="0"/>
              <a:t>3/10/2024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1751201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802" y="2560320"/>
            <a:ext cx="1728216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880357" y="2560320"/>
            <a:ext cx="23969277"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260802" y="10607052"/>
            <a:ext cx="1728216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032B171B-4AA7-44CE-AA86-B2A522F311DA}"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3786847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277320" y="6949440"/>
            <a:ext cx="19241593"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4114800" y="4389120"/>
            <a:ext cx="17717260"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Click icon to add picture</a:t>
            </a:r>
            <a:endParaRPr lang="en-US" dirty="0"/>
          </a:p>
        </p:txBody>
      </p:sp>
      <p:sp>
        <p:nvSpPr>
          <p:cNvPr id="4" name="Text Placeholder 3"/>
          <p:cNvSpPr>
            <a:spLocks noGrp="1"/>
          </p:cNvSpPr>
          <p:nvPr>
            <p:ph type="body" sz="half" idx="2"/>
          </p:nvPr>
        </p:nvSpPr>
        <p:spPr>
          <a:xfrm>
            <a:off x="24278549" y="13167360"/>
            <a:ext cx="19246804"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032B171B-4AA7-44CE-AA86-B2A522F311DA}" type="datetimeFigureOut">
              <a:rPr lang="en-US" smtClean="0"/>
              <a:t>3/10/2024</a:t>
            </a:fld>
            <a:endParaRPr lang="en-US"/>
          </a:p>
        </p:txBody>
      </p:sp>
      <p:sp>
        <p:nvSpPr>
          <p:cNvPr id="6" name="Footer Placeholder 5"/>
          <p:cNvSpPr>
            <a:spLocks noGrp="1"/>
          </p:cNvSpPr>
          <p:nvPr>
            <p:ph type="ftr" sz="quarter" idx="11"/>
          </p:nvPr>
        </p:nvSpPr>
        <p:spPr>
          <a:xfrm>
            <a:off x="2880360" y="29626562"/>
            <a:ext cx="31383310" cy="1752600"/>
          </a:xfrm>
        </p:spPr>
        <p:txBody>
          <a:bodyPr/>
          <a:lstStyle/>
          <a:p>
            <a:endParaRPr lang="en-US"/>
          </a:p>
        </p:txBody>
      </p:sp>
      <p:sp>
        <p:nvSpPr>
          <p:cNvPr id="7" name="Slide Number Placeholder 6"/>
          <p:cNvSpPr>
            <a:spLocks noGrp="1"/>
          </p:cNvSpPr>
          <p:nvPr>
            <p:ph type="sldNum" sz="quarter" idx="12"/>
          </p:nvPr>
        </p:nvSpPr>
        <p:spPr/>
        <p:txBody>
          <a:bodyPr/>
          <a:lstStyle/>
          <a:p>
            <a:fld id="{EF2BC631-2A0C-4449-8864-81781CFCD92A}" type="slidenum">
              <a:rPr lang="en-US" smtClean="0"/>
              <a:t>‹#›</a:t>
            </a:fld>
            <a:endParaRPr lang="en-US"/>
          </a:p>
        </p:txBody>
      </p:sp>
    </p:spTree>
    <p:extLst>
      <p:ext uri="{BB962C8B-B14F-4D97-AF65-F5344CB8AC3E}">
        <p14:creationId xmlns:p14="http://schemas.microsoft.com/office/powerpoint/2010/main" val="1001654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6021645" y="18694404"/>
            <a:ext cx="13340462"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880363" y="21579840"/>
            <a:ext cx="3539628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880363" y="2560325"/>
            <a:ext cx="3539628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0123326" y="29626577"/>
            <a:ext cx="6482500"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032B171B-4AA7-44CE-AA86-B2A522F311DA}" type="datetimeFigureOut">
              <a:rPr lang="en-US" smtClean="0"/>
              <a:t>3/10/2024</a:t>
            </a:fld>
            <a:endParaRPr lang="en-US"/>
          </a:p>
        </p:txBody>
      </p:sp>
      <p:sp>
        <p:nvSpPr>
          <p:cNvPr id="5" name="Footer Placeholder 4"/>
          <p:cNvSpPr>
            <a:spLocks noGrp="1"/>
          </p:cNvSpPr>
          <p:nvPr>
            <p:ph type="ftr" sz="quarter" idx="3"/>
          </p:nvPr>
        </p:nvSpPr>
        <p:spPr>
          <a:xfrm>
            <a:off x="2880360" y="29626562"/>
            <a:ext cx="31383310"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41981903" y="26776697"/>
            <a:ext cx="4627298"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EF2BC631-2A0C-4449-8864-81781CFCD92A}" type="slidenum">
              <a:rPr lang="en-US" smtClean="0"/>
              <a:t>‹#›</a:t>
            </a:fld>
            <a:endParaRPr lang="en-US"/>
          </a:p>
        </p:txBody>
      </p:sp>
    </p:spTree>
    <p:extLst>
      <p:ext uri="{BB962C8B-B14F-4D97-AF65-F5344CB8AC3E}">
        <p14:creationId xmlns:p14="http://schemas.microsoft.com/office/powerpoint/2010/main" val="2276862826"/>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53830" y="5453655"/>
            <a:ext cx="13157997" cy="27246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01" b="1" u="sng" dirty="0"/>
          </a:p>
          <a:p>
            <a:pPr algn="ctr"/>
            <a:endParaRPr lang="en-US" sz="9301" b="1" u="sng" dirty="0"/>
          </a:p>
          <a:p>
            <a:pPr algn="ctr"/>
            <a:endParaRPr lang="en-US" sz="9301" b="1" u="sng" dirty="0"/>
          </a:p>
          <a:p>
            <a:pPr algn="ctr"/>
            <a:endParaRPr lang="en-US" sz="9301" b="1" u="sng" dirty="0"/>
          </a:p>
          <a:p>
            <a:pPr algn="ctr"/>
            <a:endParaRPr lang="en-US" sz="9301" b="1" u="sng" dirty="0"/>
          </a:p>
          <a:p>
            <a:pPr algn="ctr"/>
            <a:endParaRPr lang="en-US" sz="9301" b="1" u="sng" dirty="0"/>
          </a:p>
          <a:p>
            <a:pPr algn="ctr"/>
            <a:endParaRPr lang="en-US" sz="9301" b="1" u="sng" dirty="0"/>
          </a:p>
          <a:p>
            <a:pPr algn="ctr"/>
            <a:r>
              <a:rPr lang="en-US" sz="9301" b="1" u="sng" dirty="0"/>
              <a:t>ABSTRACT</a:t>
            </a:r>
          </a:p>
          <a:p>
            <a:pPr>
              <a:lnSpc>
                <a:spcPct val="200000"/>
              </a:lnSpc>
              <a:spcAft>
                <a:spcPts val="800"/>
              </a:spcAft>
            </a:pPr>
            <a:r>
              <a:rPr lang="en-US" sz="3600" b="1" kern="100" dirty="0">
                <a:latin typeface="Verdana" panose="020B0604030504040204" pitchFamily="34" charset="0"/>
                <a:ea typeface="Verdana" panose="020B0604030504040204" pitchFamily="34" charset="0"/>
                <a:cs typeface="Times New Roman" panose="02020603050405020304" pitchFamily="18" charset="0"/>
              </a:rPr>
              <a:t>With the increasing number of IoT devices, it is critical to learn how to safeguard your home network. This skill not only benefits you but also everyone connected to your network. Fortunately, there are many open-source software tools and techniques available that are used by security experts to achieve home network security goals. These tools and techniques can also be applied in real-world scenarios to protect companies from malicious threats and actors.</a:t>
            </a:r>
          </a:p>
          <a:p>
            <a:pPr>
              <a:lnSpc>
                <a:spcPct val="107000"/>
              </a:lnSpc>
              <a:spcAft>
                <a:spcPts val="800"/>
              </a:spcAft>
            </a:pPr>
            <a:endParaRPr lang="en-US" b="1" u="sng" kern="100" dirty="0">
              <a:latin typeface="Aptos" panose="020B0004020202020204" pitchFamily="34" charset="0"/>
              <a:cs typeface="Times New Roman" panose="02020603050405020304" pitchFamily="18" charset="0"/>
            </a:endParaRPr>
          </a:p>
          <a:p>
            <a:pPr algn="ctr">
              <a:spcAft>
                <a:spcPts val="800"/>
              </a:spcAft>
            </a:pPr>
            <a:r>
              <a:rPr lang="en-US" sz="9301" b="1" u="sng" dirty="0"/>
              <a:t>INTRODUCTION</a:t>
            </a:r>
          </a:p>
          <a:p>
            <a:pPr>
              <a:lnSpc>
                <a:spcPct val="200000"/>
              </a:lnSpc>
            </a:pPr>
            <a:r>
              <a:rPr lang="en-US" sz="3600" b="1" dirty="0">
                <a:latin typeface="Verdana" panose="020B0604030504040204" pitchFamily="34" charset="0"/>
                <a:ea typeface="Verdana" panose="020B0604030504040204" pitchFamily="34" charset="0"/>
                <a:cs typeface="Times New Roman" panose="02020603050405020304" pitchFamily="18" charset="0"/>
              </a:rPr>
              <a:t>The poster demonstrate many hours of research that involved different types of testing and the used of different techniques that can be used in real life scenarios. The idea of the poster is to provide the audience techniques that they can apply on their jobs and on their personal home computer environments. The poster answers the question, how to protect a network that includes several IoT devices and multiple computers.</a:t>
            </a:r>
          </a:p>
          <a:p>
            <a:pPr algn="ctr">
              <a:lnSpc>
                <a:spcPct val="200000"/>
              </a:lnSpc>
            </a:pPr>
            <a:endParaRPr lang="en-US" sz="7501" dirty="0"/>
          </a:p>
          <a:p>
            <a:pPr algn="ctr">
              <a:lnSpc>
                <a:spcPct val="200000"/>
              </a:lnSpc>
            </a:pPr>
            <a:endParaRPr lang="en-US" sz="9445" b="1" u="sng" dirty="0"/>
          </a:p>
          <a:p>
            <a:pPr algn="ctr">
              <a:lnSpc>
                <a:spcPct val="200000"/>
              </a:lnSpc>
            </a:pPr>
            <a:endParaRPr lang="en-US" sz="9445" b="1" u="sng" dirty="0"/>
          </a:p>
          <a:p>
            <a:pPr algn="ctr">
              <a:lnSpc>
                <a:spcPct val="200000"/>
              </a:lnSpc>
            </a:pPr>
            <a:endParaRPr lang="en-US" sz="9301" dirty="0"/>
          </a:p>
        </p:txBody>
      </p:sp>
      <p:sp>
        <p:nvSpPr>
          <p:cNvPr id="6" name="Rectangle 5"/>
          <p:cNvSpPr/>
          <p:nvPr/>
        </p:nvSpPr>
        <p:spPr>
          <a:xfrm>
            <a:off x="3342785" y="338258"/>
            <a:ext cx="43053000" cy="4777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600" b="1" u="sng" dirty="0">
                <a:solidFill>
                  <a:prstClr val="white"/>
                </a:solidFill>
              </a:rPr>
              <a:t>Ulises Alexander Juarez </a:t>
            </a:r>
            <a:r>
              <a:rPr lang="en-US" sz="9600" b="1" u="sng" dirty="0" err="1">
                <a:solidFill>
                  <a:prstClr val="white"/>
                </a:solidFill>
              </a:rPr>
              <a:t>Servellon</a:t>
            </a:r>
            <a:endParaRPr lang="en-US" sz="9600" b="1" u="sng" dirty="0">
              <a:solidFill>
                <a:prstClr val="white"/>
              </a:solidFill>
            </a:endParaRPr>
          </a:p>
          <a:p>
            <a:pPr lvl="0" algn="ctr"/>
            <a:r>
              <a:rPr lang="en-US" sz="6600" dirty="0">
                <a:solidFill>
                  <a:prstClr val="white"/>
                </a:solidFill>
              </a:rPr>
              <a:t>Department of Computer Technology</a:t>
            </a:r>
          </a:p>
          <a:p>
            <a:pPr lvl="0" algn="ctr"/>
            <a:r>
              <a:rPr lang="en-US" sz="6600" dirty="0">
                <a:solidFill>
                  <a:prstClr val="white"/>
                </a:solidFill>
              </a:rPr>
              <a:t>Advisor’s Name (if different from presenter), Department </a:t>
            </a:r>
            <a:endParaRPr lang="en-US" sz="9600" b="1" u="sng" dirty="0">
              <a:solidFill>
                <a:prstClr val="white"/>
              </a:solidFill>
            </a:endParaRPr>
          </a:p>
          <a:p>
            <a:pPr algn="ctr"/>
            <a:endParaRPr lang="en-US" sz="6600" dirty="0"/>
          </a:p>
        </p:txBody>
      </p:sp>
      <p:sp>
        <p:nvSpPr>
          <p:cNvPr id="7" name="Rectangle 6"/>
          <p:cNvSpPr/>
          <p:nvPr/>
        </p:nvSpPr>
        <p:spPr>
          <a:xfrm>
            <a:off x="32770572" y="5453659"/>
            <a:ext cx="13380129" cy="26855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sz="9602" b="1" u="sng" dirty="0"/>
              <a:t>CONCLUSION</a:t>
            </a:r>
          </a:p>
          <a:p>
            <a:pPr>
              <a:lnSpc>
                <a:spcPct val="200000"/>
              </a:lnSpc>
            </a:pPr>
            <a:r>
              <a:rPr lang="en-US" sz="3600" b="1" dirty="0">
                <a:solidFill>
                  <a:prstClr val="white"/>
                </a:solidFill>
                <a:latin typeface="Verdana" panose="020B0604030504040204" pitchFamily="34" charset="0"/>
                <a:ea typeface="Verdana" panose="020B0604030504040204" pitchFamily="34" charset="0"/>
              </a:rPr>
              <a:t>In conclusion, as I presented the results of the test I conducted on my home computer network, I believe that this is something that you could also do. You just need the appropriate tools and assistance which you can find online. Your willingness to learn could lead you in a path to success, a success that you can use in your IT careers.</a:t>
            </a:r>
            <a:endParaRPr lang="en-US" sz="3600" b="1" u="sng" dirty="0">
              <a:latin typeface="Verdana" panose="020B0604030504040204" pitchFamily="34" charset="0"/>
              <a:ea typeface="Verdana" panose="020B0604030504040204" pitchFamily="34" charset="0"/>
            </a:endParaRPr>
          </a:p>
          <a:p>
            <a:pPr algn="ctr">
              <a:lnSpc>
                <a:spcPct val="200000"/>
              </a:lnSpc>
            </a:pPr>
            <a:r>
              <a:rPr lang="en-US" sz="9602" b="1" u="sng" dirty="0"/>
              <a:t>DISCUSSION </a:t>
            </a:r>
          </a:p>
          <a:p>
            <a:pPr>
              <a:lnSpc>
                <a:spcPct val="200000"/>
              </a:lnSpc>
            </a:pPr>
            <a:r>
              <a:rPr lang="en-US" sz="3600" b="1" dirty="0">
                <a:latin typeface="Verdana" panose="020B0604030504040204" pitchFamily="34" charset="0"/>
                <a:ea typeface="Verdana" panose="020B0604030504040204" pitchFamily="34" charset="0"/>
              </a:rPr>
              <a:t>As you know, everyday the IoT devices keep increasing as their threats. For this reason, the fight continues. Now I wonder, can we install the same tools and use the same techniques in every OS, what are some alternatives, and what can we do to keep up with the upcoming threats?</a:t>
            </a:r>
          </a:p>
          <a:p>
            <a:pPr lvl="0" algn="ctr">
              <a:lnSpc>
                <a:spcPct val="200000"/>
              </a:lnSpc>
            </a:pPr>
            <a:r>
              <a:rPr lang="en-US" sz="8000" b="1" u="sng" dirty="0">
                <a:solidFill>
                  <a:prstClr val="white"/>
                </a:solidFill>
              </a:rPr>
              <a:t>ACKNOWLEDGEMENTS</a:t>
            </a:r>
          </a:p>
          <a:p>
            <a:pPr marL="685819" indent="-685819">
              <a:lnSpc>
                <a:spcPct val="200000"/>
              </a:lnSpc>
              <a:buFont typeface="Arial" panose="020B0604020202020204" pitchFamily="34" charset="0"/>
              <a:buChar char="•"/>
            </a:pPr>
            <a:r>
              <a:rPr lang="en-US" sz="3600" b="1" dirty="0">
                <a:solidFill>
                  <a:prstClr val="white"/>
                </a:solidFill>
                <a:latin typeface="Verdana" panose="020B0604030504040204" pitchFamily="34" charset="0"/>
                <a:ea typeface="Verdana" panose="020B0604030504040204" pitchFamily="34" charset="0"/>
              </a:rPr>
              <a:t>My family</a:t>
            </a:r>
          </a:p>
          <a:p>
            <a:pPr marL="685819" indent="-685819">
              <a:lnSpc>
                <a:spcPct val="200000"/>
              </a:lnSpc>
              <a:buFont typeface="Arial" panose="020B0604020202020204" pitchFamily="34" charset="0"/>
              <a:buChar char="•"/>
            </a:pPr>
            <a:r>
              <a:rPr lang="en-US" sz="3600" b="1" dirty="0">
                <a:solidFill>
                  <a:prstClr val="white"/>
                </a:solidFill>
                <a:latin typeface="Verdana" panose="020B0604030504040204" pitchFamily="34" charset="0"/>
                <a:ea typeface="Verdana" panose="020B0604030504040204" pitchFamily="34" charset="0"/>
              </a:rPr>
              <a:t>Dr. </a:t>
            </a:r>
            <a:r>
              <a:rPr lang="en-US" sz="3600" b="1" dirty="0" err="1">
                <a:solidFill>
                  <a:prstClr val="white"/>
                </a:solidFill>
                <a:latin typeface="Verdana" panose="020B0604030504040204" pitchFamily="34" charset="0"/>
                <a:ea typeface="Verdana" panose="020B0604030504040204" pitchFamily="34" charset="0"/>
              </a:rPr>
              <a:t>Haydar</a:t>
            </a:r>
            <a:r>
              <a:rPr lang="en-US" sz="3600" b="1" dirty="0">
                <a:solidFill>
                  <a:prstClr val="white"/>
                </a:solidFill>
                <a:latin typeface="Verdana" panose="020B0604030504040204" pitchFamily="34" charset="0"/>
                <a:ea typeface="Verdana" panose="020B0604030504040204" pitchFamily="34" charset="0"/>
              </a:rPr>
              <a:t> </a:t>
            </a:r>
            <a:r>
              <a:rPr lang="en-US" sz="3600" b="1" dirty="0" err="1">
                <a:solidFill>
                  <a:prstClr val="white"/>
                </a:solidFill>
                <a:latin typeface="Verdana" panose="020B0604030504040204" pitchFamily="34" charset="0"/>
                <a:ea typeface="Verdana" panose="020B0604030504040204" pitchFamily="34" charset="0"/>
              </a:rPr>
              <a:t>Teymourlouei</a:t>
            </a:r>
            <a:endParaRPr lang="en-US" sz="3600" b="1" dirty="0">
              <a:solidFill>
                <a:prstClr val="white"/>
              </a:solidFill>
              <a:latin typeface="Verdana" panose="020B0604030504040204" pitchFamily="34" charset="0"/>
              <a:ea typeface="Verdana" panose="020B0604030504040204" pitchFamily="34" charset="0"/>
            </a:endParaRPr>
          </a:p>
          <a:p>
            <a:pPr marL="685819" indent="-685819">
              <a:lnSpc>
                <a:spcPct val="200000"/>
              </a:lnSpc>
              <a:buFont typeface="Arial" panose="020B0604020202020204" pitchFamily="34" charset="0"/>
              <a:buChar char="•"/>
            </a:pPr>
            <a:r>
              <a:rPr lang="en-US" sz="3600" b="1" dirty="0">
                <a:solidFill>
                  <a:prstClr val="white"/>
                </a:solidFill>
                <a:latin typeface="Verdana" panose="020B0604030504040204" pitchFamily="34" charset="0"/>
                <a:ea typeface="Verdana" panose="020B0604030504040204" pitchFamily="34" charset="0"/>
              </a:rPr>
              <a:t>Computer Technology Department</a:t>
            </a:r>
          </a:p>
        </p:txBody>
      </p:sp>
      <p:sp>
        <p:nvSpPr>
          <p:cNvPr id="9" name="Rectangle 8"/>
          <p:cNvSpPr/>
          <p:nvPr/>
        </p:nvSpPr>
        <p:spPr>
          <a:xfrm>
            <a:off x="17855652" y="5453655"/>
            <a:ext cx="14027267" cy="27464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8800" b="1" u="sng" dirty="0"/>
          </a:p>
          <a:p>
            <a:pPr algn="ctr"/>
            <a:endParaRPr lang="en-US" sz="6000" b="1" u="sng" dirty="0"/>
          </a:p>
          <a:p>
            <a:pPr algn="ctr"/>
            <a:endParaRPr lang="en-US" sz="100" b="1" u="sng" dirty="0"/>
          </a:p>
          <a:p>
            <a:endParaRPr lang="en-US" sz="3600" b="1" u="sng" dirty="0"/>
          </a:p>
          <a:p>
            <a:pPr algn="ctr"/>
            <a:r>
              <a:rPr lang="en-US" sz="7200" b="1" u="sng" dirty="0"/>
              <a:t>METHODS</a:t>
            </a:r>
            <a:endParaRPr lang="en-US" sz="7200" b="1" u="sng" dirty="0">
              <a:latin typeface="Verdana" panose="020B0604030504040204" pitchFamily="34" charset="0"/>
              <a:ea typeface="Verdana" panose="020B0604030504040204" pitchFamily="34" charset="0"/>
            </a:endParaRPr>
          </a:p>
          <a:p>
            <a:r>
              <a:rPr lang="en-US" sz="3600" b="1" dirty="0">
                <a:solidFill>
                  <a:prstClr val="white"/>
                </a:solidFill>
                <a:latin typeface="Verdana" panose="020B0604030504040204" pitchFamily="34" charset="0"/>
                <a:ea typeface="Verdana" panose="020B0604030504040204" pitchFamily="34" charset="0"/>
              </a:rPr>
              <a:t>This document represents multiple online research techniques and many open-source software. These software were used in a virtual machine which allowed me to demonstrate how they work and how they can be used in a real-life network connection.</a:t>
            </a:r>
            <a:endParaRPr lang="en-US" sz="9301" b="1" u="sng" dirty="0"/>
          </a:p>
          <a:p>
            <a:pPr algn="ctr">
              <a:lnSpc>
                <a:spcPct val="150000"/>
              </a:lnSpc>
            </a:pPr>
            <a:r>
              <a:rPr lang="en-US" sz="6000" b="1" u="sng" dirty="0"/>
              <a:t>RESULTS</a:t>
            </a:r>
          </a:p>
          <a:p>
            <a:pPr>
              <a:lnSpc>
                <a:spcPct val="200000"/>
              </a:lnSpc>
            </a:pPr>
            <a:r>
              <a:rPr lang="en-US" sz="4722" b="1" dirty="0"/>
              <a:t>1- </a:t>
            </a:r>
            <a:r>
              <a:rPr lang="en-US" sz="4000" b="1" dirty="0"/>
              <a:t>ChatGPT</a:t>
            </a:r>
          </a:p>
          <a:p>
            <a:pPr>
              <a:lnSpc>
                <a:spcPct val="200000"/>
              </a:lnSpc>
            </a:pPr>
            <a:endParaRPr lang="en-US" sz="4722" dirty="0"/>
          </a:p>
          <a:p>
            <a:r>
              <a:rPr lang="en-US" sz="4722" b="1" dirty="0"/>
              <a:t>2- </a:t>
            </a:r>
            <a:r>
              <a:rPr lang="en-US" sz="4000" b="1" dirty="0"/>
              <a:t>Monitoring Tools</a:t>
            </a:r>
          </a:p>
          <a:p>
            <a:pPr marL="685819" indent="-685819">
              <a:buFont typeface="Arial" panose="020B0604020202020204" pitchFamily="34" charset="0"/>
              <a:buChar char="•"/>
            </a:pPr>
            <a:r>
              <a:rPr lang="en-US" sz="4722" dirty="0"/>
              <a:t> </a:t>
            </a:r>
            <a:r>
              <a:rPr lang="en-US" sz="4000" b="1" dirty="0"/>
              <a:t>DATADOG</a:t>
            </a:r>
          </a:p>
          <a:p>
            <a:pPr>
              <a:lnSpc>
                <a:spcPct val="200000"/>
              </a:lnSpc>
            </a:pPr>
            <a:r>
              <a:rPr lang="en-US" sz="4722" dirty="0"/>
              <a:t>                              </a:t>
            </a:r>
          </a:p>
          <a:p>
            <a:pPr marL="685819" indent="-685819">
              <a:lnSpc>
                <a:spcPct val="200000"/>
              </a:lnSpc>
              <a:buFont typeface="Arial" panose="020B0604020202020204" pitchFamily="34" charset="0"/>
              <a:buChar char="•"/>
            </a:pPr>
            <a:r>
              <a:rPr lang="en-US" sz="4000" b="1" dirty="0"/>
              <a:t>Domotz</a:t>
            </a:r>
          </a:p>
          <a:p>
            <a:pPr algn="ctr">
              <a:lnSpc>
                <a:spcPct val="200000"/>
              </a:lnSpc>
            </a:pPr>
            <a:endParaRPr lang="en-US" sz="4722" dirty="0"/>
          </a:p>
          <a:p>
            <a:pPr marL="685819" indent="-685819">
              <a:lnSpc>
                <a:spcPct val="200000"/>
              </a:lnSpc>
              <a:buFont typeface="Arial" panose="020B0604020202020204" pitchFamily="34" charset="0"/>
              <a:buChar char="•"/>
            </a:pPr>
            <a:r>
              <a:rPr lang="en-US" sz="4000" b="1" dirty="0"/>
              <a:t>OpManager</a:t>
            </a:r>
          </a:p>
          <a:p>
            <a:pPr>
              <a:lnSpc>
                <a:spcPct val="200000"/>
              </a:lnSpc>
            </a:pPr>
            <a:endParaRPr lang="en-US" sz="4722" dirty="0"/>
          </a:p>
          <a:p>
            <a:pPr>
              <a:lnSpc>
                <a:spcPct val="200000"/>
              </a:lnSpc>
            </a:pPr>
            <a:r>
              <a:rPr lang="en-US" sz="4000" b="1" dirty="0"/>
              <a:t>3- Encrypting Tools</a:t>
            </a:r>
          </a:p>
          <a:p>
            <a:pPr algn="ctr">
              <a:lnSpc>
                <a:spcPct val="200000"/>
              </a:lnSpc>
            </a:pPr>
            <a:endParaRPr lang="en-US" sz="4722" dirty="0"/>
          </a:p>
          <a:p>
            <a:pPr>
              <a:lnSpc>
                <a:spcPct val="200000"/>
              </a:lnSpc>
            </a:pPr>
            <a:r>
              <a:rPr lang="en-US" sz="4000" b="1" dirty="0"/>
              <a:t>4. Digital Certificates.</a:t>
            </a:r>
          </a:p>
          <a:p>
            <a:pPr>
              <a:lnSpc>
                <a:spcPct val="200000"/>
              </a:lnSpc>
            </a:pPr>
            <a:endParaRPr lang="en-US" sz="4722" dirty="0"/>
          </a:p>
          <a:p>
            <a:pPr>
              <a:lnSpc>
                <a:spcPct val="200000"/>
              </a:lnSpc>
            </a:pPr>
            <a:r>
              <a:rPr lang="en-US" sz="4000" b="1" dirty="0"/>
              <a:t>6. Whitelisting App, Microsoft Defender</a:t>
            </a:r>
          </a:p>
          <a:p>
            <a:pPr>
              <a:lnSpc>
                <a:spcPct val="200000"/>
              </a:lnSpc>
            </a:pPr>
            <a:endParaRPr lang="en-US" sz="4722" dirty="0"/>
          </a:p>
          <a:p>
            <a:pPr>
              <a:lnSpc>
                <a:spcPct val="200000"/>
              </a:lnSpc>
            </a:pPr>
            <a:r>
              <a:rPr lang="en-US" sz="4000" b="1" dirty="0"/>
              <a:t>7- Network Packet Sniffer.</a:t>
            </a:r>
          </a:p>
          <a:p>
            <a:pPr>
              <a:lnSpc>
                <a:spcPct val="200000"/>
              </a:lnSpc>
            </a:pPr>
            <a:endParaRPr lang="en-US" sz="4722" dirty="0"/>
          </a:p>
          <a:p>
            <a:pPr algn="ctr">
              <a:lnSpc>
                <a:spcPct val="200000"/>
              </a:lnSpc>
            </a:pPr>
            <a:endParaRPr lang="en-US" sz="4722" dirty="0"/>
          </a:p>
          <a:p>
            <a:pPr algn="ctr">
              <a:lnSpc>
                <a:spcPct val="200000"/>
              </a:lnSpc>
            </a:pPr>
            <a:endParaRPr lang="en-US" sz="4722" dirty="0"/>
          </a:p>
        </p:txBody>
      </p:sp>
      <p:pic>
        <p:nvPicPr>
          <p:cNvPr id="12" name="Picture 2" descr="bsu-logo_yllw-flame-blk-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1" y="556271"/>
            <a:ext cx="5198859" cy="4220864"/>
          </a:xfrm>
          <a:prstGeom prst="rect">
            <a:avLst/>
          </a:prstGeom>
          <a:solidFill>
            <a:schemeClr val="tx1"/>
          </a:solidFill>
          <a:ln>
            <a:noFill/>
          </a:ln>
          <a:effectLst/>
        </p:spPr>
      </p:pic>
      <p:pic>
        <p:nvPicPr>
          <p:cNvPr id="2" name="Picture 1" descr="A screenshot of a computer&#10;&#10;Description automatically generated">
            <a:extLst>
              <a:ext uri="{FF2B5EF4-FFF2-40B4-BE49-F238E27FC236}">
                <a16:creationId xmlns:a16="http://schemas.microsoft.com/office/drawing/2014/main" id="{99BD3605-C20F-779B-992F-29E58EC22D7C}"/>
              </a:ext>
            </a:extLst>
          </p:cNvPr>
          <p:cNvPicPr>
            <a:picLocks noChangeAspect="1"/>
          </p:cNvPicPr>
          <p:nvPr/>
        </p:nvPicPr>
        <p:blipFill>
          <a:blip r:embed="rId3"/>
          <a:stretch>
            <a:fillRect/>
          </a:stretch>
        </p:blipFill>
        <p:spPr>
          <a:xfrm>
            <a:off x="18560748" y="12129974"/>
            <a:ext cx="3062424" cy="1645920"/>
          </a:xfrm>
          <a:prstGeom prst="rect">
            <a:avLst/>
          </a:prstGeom>
        </p:spPr>
      </p:pic>
      <p:pic>
        <p:nvPicPr>
          <p:cNvPr id="3" name="Picture 2" descr="A computer screen shot of a computer screen&#10;&#10;Description automatically generated">
            <a:extLst>
              <a:ext uri="{FF2B5EF4-FFF2-40B4-BE49-F238E27FC236}">
                <a16:creationId xmlns:a16="http://schemas.microsoft.com/office/drawing/2014/main" id="{3C3DE16C-4960-9869-40AB-DC18583A423E}"/>
              </a:ext>
            </a:extLst>
          </p:cNvPr>
          <p:cNvPicPr>
            <a:picLocks noChangeAspect="1"/>
          </p:cNvPicPr>
          <p:nvPr/>
        </p:nvPicPr>
        <p:blipFill>
          <a:blip r:embed="rId4"/>
          <a:stretch>
            <a:fillRect/>
          </a:stretch>
        </p:blipFill>
        <p:spPr>
          <a:xfrm>
            <a:off x="27452253" y="12129974"/>
            <a:ext cx="3062424" cy="1645920"/>
          </a:xfrm>
          <a:prstGeom prst="rect">
            <a:avLst/>
          </a:prstGeom>
        </p:spPr>
      </p:pic>
      <p:pic>
        <p:nvPicPr>
          <p:cNvPr id="4" name="Picture 3">
            <a:extLst>
              <a:ext uri="{FF2B5EF4-FFF2-40B4-BE49-F238E27FC236}">
                <a16:creationId xmlns:a16="http://schemas.microsoft.com/office/drawing/2014/main" id="{37F90F66-32BC-A7A8-3AE8-460D5213F02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88381" y="15456358"/>
            <a:ext cx="3062424" cy="1645920"/>
          </a:xfrm>
          <a:prstGeom prst="rect">
            <a:avLst/>
          </a:prstGeom>
          <a:noFill/>
          <a:ln>
            <a:noFill/>
          </a:ln>
        </p:spPr>
      </p:pic>
      <p:pic>
        <p:nvPicPr>
          <p:cNvPr id="8" name="Picture 7">
            <a:extLst>
              <a:ext uri="{FF2B5EF4-FFF2-40B4-BE49-F238E27FC236}">
                <a16:creationId xmlns:a16="http://schemas.microsoft.com/office/drawing/2014/main" id="{C7B84F8B-B7D6-841A-99FA-69FD1BFF1AD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93697" y="15453855"/>
            <a:ext cx="3062424" cy="1645920"/>
          </a:xfrm>
          <a:prstGeom prst="rect">
            <a:avLst/>
          </a:prstGeom>
          <a:noFill/>
          <a:ln>
            <a:noFill/>
          </a:ln>
        </p:spPr>
      </p:pic>
      <p:pic>
        <p:nvPicPr>
          <p:cNvPr id="10" name="Picture 9">
            <a:extLst>
              <a:ext uri="{FF2B5EF4-FFF2-40B4-BE49-F238E27FC236}">
                <a16:creationId xmlns:a16="http://schemas.microsoft.com/office/drawing/2014/main" id="{A080AEF4-394E-3642-D174-D12B0F77FFF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39886" y="17817136"/>
            <a:ext cx="3062424" cy="1645920"/>
          </a:xfrm>
          <a:prstGeom prst="rect">
            <a:avLst/>
          </a:prstGeom>
          <a:noFill/>
          <a:ln>
            <a:noFill/>
          </a:ln>
        </p:spPr>
      </p:pic>
      <p:pic>
        <p:nvPicPr>
          <p:cNvPr id="11" name="Picture 10">
            <a:extLst>
              <a:ext uri="{FF2B5EF4-FFF2-40B4-BE49-F238E27FC236}">
                <a16:creationId xmlns:a16="http://schemas.microsoft.com/office/drawing/2014/main" id="{20BA351F-7184-C1F9-EFBA-D7A56CAC7FF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78409" y="17813678"/>
            <a:ext cx="3062424" cy="1645920"/>
          </a:xfrm>
          <a:prstGeom prst="rect">
            <a:avLst/>
          </a:prstGeom>
          <a:noFill/>
          <a:ln>
            <a:noFill/>
          </a:ln>
        </p:spPr>
      </p:pic>
      <p:pic>
        <p:nvPicPr>
          <p:cNvPr id="13" name="Picture 12">
            <a:extLst>
              <a:ext uri="{FF2B5EF4-FFF2-40B4-BE49-F238E27FC236}">
                <a16:creationId xmlns:a16="http://schemas.microsoft.com/office/drawing/2014/main" id="{441812B0-B85D-ABA8-2560-675C7CB9BE7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516935" y="20409131"/>
            <a:ext cx="3062424" cy="1645920"/>
          </a:xfrm>
          <a:prstGeom prst="rect">
            <a:avLst/>
          </a:prstGeom>
          <a:noFill/>
          <a:ln>
            <a:noFill/>
          </a:ln>
        </p:spPr>
      </p:pic>
      <p:pic>
        <p:nvPicPr>
          <p:cNvPr id="14" name="Picture 13">
            <a:extLst>
              <a:ext uri="{FF2B5EF4-FFF2-40B4-BE49-F238E27FC236}">
                <a16:creationId xmlns:a16="http://schemas.microsoft.com/office/drawing/2014/main" id="{B0E7D11B-D8F3-CE0B-4559-C4FEC8576D3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65935" y="20336893"/>
            <a:ext cx="3062424" cy="1645920"/>
          </a:xfrm>
          <a:prstGeom prst="rect">
            <a:avLst/>
          </a:prstGeom>
          <a:noFill/>
          <a:ln>
            <a:noFill/>
          </a:ln>
        </p:spPr>
      </p:pic>
      <p:pic>
        <p:nvPicPr>
          <p:cNvPr id="15" name="Picture 14" descr="A screenshot of a computer&#10;&#10;Description automatically generated">
            <a:extLst>
              <a:ext uri="{FF2B5EF4-FFF2-40B4-BE49-F238E27FC236}">
                <a16:creationId xmlns:a16="http://schemas.microsoft.com/office/drawing/2014/main" id="{46A6962E-9D10-E1E7-2E1D-8F4E75C5D368}"/>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767322" y="23126431"/>
            <a:ext cx="2921917" cy="1374739"/>
          </a:xfrm>
          <a:prstGeom prst="rect">
            <a:avLst/>
          </a:prstGeom>
          <a:noFill/>
          <a:ln>
            <a:noFill/>
          </a:ln>
        </p:spPr>
      </p:pic>
      <p:pic>
        <p:nvPicPr>
          <p:cNvPr id="16" name="Picture 15">
            <a:extLst>
              <a:ext uri="{FF2B5EF4-FFF2-40B4-BE49-F238E27FC236}">
                <a16:creationId xmlns:a16="http://schemas.microsoft.com/office/drawing/2014/main" id="{40E50E3C-AA6A-03ED-F6D5-DA527FC8E8F0}"/>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526097" y="23126431"/>
            <a:ext cx="2914736" cy="1645920"/>
          </a:xfrm>
          <a:prstGeom prst="rect">
            <a:avLst/>
          </a:prstGeom>
          <a:noFill/>
          <a:ln>
            <a:noFill/>
          </a:ln>
        </p:spPr>
      </p:pic>
      <p:pic>
        <p:nvPicPr>
          <p:cNvPr id="17" name="Picture 16" descr="A screenshot of a computer&#10;&#10;Description automatically generated">
            <a:extLst>
              <a:ext uri="{FF2B5EF4-FFF2-40B4-BE49-F238E27FC236}">
                <a16:creationId xmlns:a16="http://schemas.microsoft.com/office/drawing/2014/main" id="{2F3EE296-8755-6F05-E2A5-3A40693EF202}"/>
              </a:ext>
            </a:extLst>
          </p:cNvPr>
          <p:cNvPicPr>
            <a:picLocks noChangeAspect="1"/>
          </p:cNvPicPr>
          <p:nvPr/>
        </p:nvPicPr>
        <p:blipFill>
          <a:blip r:embed="rId13"/>
          <a:stretch>
            <a:fillRect/>
          </a:stretch>
        </p:blipFill>
        <p:spPr>
          <a:xfrm>
            <a:off x="18609984" y="31095364"/>
            <a:ext cx="2922229" cy="166349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0AC88624-CE42-B3CE-767C-2864351564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18299480" y="25800649"/>
            <a:ext cx="3624819" cy="2038961"/>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C7E8C90F-A37D-1199-39DE-D4C8EF83538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27596415" y="25856016"/>
            <a:ext cx="3359882" cy="1908959"/>
          </a:xfrm>
          <a:prstGeom prst="rect">
            <a:avLst/>
          </a:prstGeom>
        </p:spPr>
      </p:pic>
      <p:pic>
        <p:nvPicPr>
          <p:cNvPr id="20" name="Picture 19" descr="A computer screen shot of a blue box&#10;&#10;Description automatically generated">
            <a:extLst>
              <a:ext uri="{FF2B5EF4-FFF2-40B4-BE49-F238E27FC236}">
                <a16:creationId xmlns:a16="http://schemas.microsoft.com/office/drawing/2014/main" id="{5DA3BFA4-AA29-4F8E-80A1-328D91F8B805}"/>
              </a:ext>
            </a:extLst>
          </p:cNvPr>
          <p:cNvPicPr>
            <a:picLocks noChangeAspect="1"/>
          </p:cNvPicPr>
          <p:nvPr/>
        </p:nvPicPr>
        <p:blipFill>
          <a:blip r:embed="rId16"/>
          <a:stretch>
            <a:fillRect/>
          </a:stretch>
        </p:blipFill>
        <p:spPr>
          <a:xfrm>
            <a:off x="18488381" y="28527698"/>
            <a:ext cx="2667000" cy="1489645"/>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CD55B4E6-74E2-2587-5D1B-DE7CC270516D}"/>
              </a:ext>
            </a:extLst>
          </p:cNvPr>
          <p:cNvPicPr>
            <a:picLocks noChangeAspect="1"/>
          </p:cNvPicPr>
          <p:nvPr/>
        </p:nvPicPr>
        <p:blipFill>
          <a:blip r:embed="rId17"/>
          <a:stretch>
            <a:fillRect/>
          </a:stretch>
        </p:blipFill>
        <p:spPr>
          <a:xfrm>
            <a:off x="22610090" y="28457551"/>
            <a:ext cx="2667000" cy="1500188"/>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B5488663-9952-646D-E6A7-3F39CF32B9B3}"/>
              </a:ext>
            </a:extLst>
          </p:cNvPr>
          <p:cNvPicPr>
            <a:picLocks noChangeAspect="1"/>
          </p:cNvPicPr>
          <p:nvPr/>
        </p:nvPicPr>
        <p:blipFill>
          <a:blip r:embed="rId18"/>
          <a:stretch>
            <a:fillRect/>
          </a:stretch>
        </p:blipFill>
        <p:spPr>
          <a:xfrm>
            <a:off x="27467541" y="28601146"/>
            <a:ext cx="2667000" cy="1476253"/>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59D88BA8-1B0E-835E-603F-4C6218761114}"/>
              </a:ext>
            </a:extLst>
          </p:cNvPr>
          <p:cNvPicPr>
            <a:picLocks noChangeAspect="1"/>
          </p:cNvPicPr>
          <p:nvPr/>
        </p:nvPicPr>
        <p:blipFill>
          <a:blip r:embed="rId19"/>
          <a:stretch>
            <a:fillRect/>
          </a:stretch>
        </p:blipFill>
        <p:spPr>
          <a:xfrm>
            <a:off x="23227685" y="20386951"/>
            <a:ext cx="2922229" cy="1629080"/>
          </a:xfrm>
          <a:prstGeom prst="rect">
            <a:avLst/>
          </a:prstGeom>
        </p:spPr>
      </p:pic>
      <p:pic>
        <p:nvPicPr>
          <p:cNvPr id="24" name="Picture 23" descr="A computer screen shot of a computer screen&#10;&#10;Description automatically generated">
            <a:extLst>
              <a:ext uri="{FF2B5EF4-FFF2-40B4-BE49-F238E27FC236}">
                <a16:creationId xmlns:a16="http://schemas.microsoft.com/office/drawing/2014/main" id="{872634A1-E72F-53F9-6932-C2C30585DCC8}"/>
              </a:ext>
            </a:extLst>
          </p:cNvPr>
          <p:cNvPicPr>
            <a:picLocks noChangeAspect="1"/>
          </p:cNvPicPr>
          <p:nvPr/>
        </p:nvPicPr>
        <p:blipFill>
          <a:blip r:embed="rId20"/>
          <a:stretch>
            <a:fillRect/>
          </a:stretch>
        </p:blipFill>
        <p:spPr>
          <a:xfrm>
            <a:off x="27565935" y="30996956"/>
            <a:ext cx="2922229" cy="1583186"/>
          </a:xfrm>
          <a:prstGeom prst="rect">
            <a:avLst/>
          </a:prstGeom>
        </p:spPr>
      </p:pic>
    </p:spTree>
    <p:extLst>
      <p:ext uri="{BB962C8B-B14F-4D97-AF65-F5344CB8AC3E}">
        <p14:creationId xmlns:p14="http://schemas.microsoft.com/office/powerpoint/2010/main" val="20128574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2307</TotalTime>
  <Words>383</Words>
  <Application>Microsoft Office PowerPoint</Application>
  <PresentationFormat>Custom</PresentationFormat>
  <Paragraphs>49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Arial</vt:lpstr>
      <vt:lpstr>Century Gothic</vt:lpstr>
      <vt:lpstr>Verdana</vt:lpstr>
      <vt:lpstr>Wingdings 3</vt:lpstr>
      <vt:lpstr>Slice</vt:lpstr>
      <vt:lpstr>PowerPoint Presentation</vt:lpstr>
    </vt:vector>
  </TitlesOfParts>
  <Company>Bowie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jlangdon</dc:creator>
  <cp:lastModifiedBy>uservell9121</cp:lastModifiedBy>
  <cp:revision>28</cp:revision>
  <dcterms:created xsi:type="dcterms:W3CDTF">2012-01-26T21:35:33Z</dcterms:created>
  <dcterms:modified xsi:type="dcterms:W3CDTF">2024-03-11T02:36:18Z</dcterms:modified>
</cp:coreProperties>
</file>